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9144000" cy="5143500"/>
  <p:embeddedFontLst>
    <p:embeddedFont>
      <p:font typeface="Roboto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8575057" y="4574165"/>
            <a:ext cx="569595" cy="569595"/>
          </a:xfrm>
          <a:custGeom>
            <a:rect b="b" l="l" r="r" t="t"/>
            <a:pathLst>
              <a:path extrusionOk="0" h="569595" w="569595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82348" y="1417197"/>
            <a:ext cx="0" cy="1363345"/>
          </a:xfrm>
          <a:custGeom>
            <a:rect b="b" l="l" r="r" t="t"/>
            <a:pathLst>
              <a:path extrusionOk="0" h="1363345" w="120000">
                <a:moveTo>
                  <a:pt x="0" y="0"/>
                </a:moveTo>
                <a:lnTo>
                  <a:pt x="0" y="1363197"/>
                </a:lnTo>
              </a:path>
            </a:pathLst>
          </a:custGeom>
          <a:noFill/>
          <a:ln cap="flat" cmpd="sng" w="54275">
            <a:solidFill>
              <a:srgbClr val="5623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27212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cap="flat" cmpd="sng" w="54400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type="ctrTitle"/>
          </p:nvPr>
        </p:nvSpPr>
        <p:spPr>
          <a:xfrm>
            <a:off x="975573" y="1269162"/>
            <a:ext cx="7192853" cy="1126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>
  <p:cSld name="Two Conten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575057" y="4574165"/>
            <a:ext cx="569595" cy="569595"/>
          </a:xfrm>
          <a:custGeom>
            <a:rect b="b" l="l" r="r" t="t"/>
            <a:pathLst>
              <a:path extrusionOk="0" h="569595" w="569595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75057" y="4574165"/>
            <a:ext cx="569595" cy="569595"/>
          </a:xfrm>
          <a:custGeom>
            <a:rect b="b" l="l" r="r" t="t"/>
            <a:pathLst>
              <a:path extrusionOk="0" h="569595" w="569595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27212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cap="flat" cmpd="sng" w="54400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399099" y="1065147"/>
            <a:ext cx="7772384" cy="3809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575057" y="4574165"/>
            <a:ext cx="569595" cy="569595"/>
          </a:xfrm>
          <a:custGeom>
            <a:rect b="b" l="l" r="r" t="t"/>
            <a:pathLst>
              <a:path extrusionOk="0" h="569595" w="569595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600" u="none" cap="none" strike="noStrike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9.jpg"/><Relationship Id="rId6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12.jp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.jp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16.jp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17.jp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hyperlink" Target="https://www.rstudio.com/wp-content/uploads/2015/02/data-wrangling-cheatsheet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.jpg"/><Relationship Id="rId5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682348" y="2856144"/>
            <a:ext cx="0" cy="1191895"/>
          </a:xfrm>
          <a:custGeom>
            <a:rect b="b" l="l" r="r" t="t"/>
            <a:pathLst>
              <a:path extrusionOk="0" h="1191895" w="120000">
                <a:moveTo>
                  <a:pt x="0" y="0"/>
                </a:moveTo>
                <a:lnTo>
                  <a:pt x="0" y="1191897"/>
                </a:lnTo>
              </a:path>
            </a:pathLst>
          </a:custGeom>
          <a:noFill/>
          <a:ln cap="flat" cmpd="sng" w="54275">
            <a:solidFill>
              <a:srgbClr val="5623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155259" y="448972"/>
            <a:ext cx="2709923" cy="756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27212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cap="flat" cmpd="sng" w="54400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835023" y="2571559"/>
            <a:ext cx="5095240" cy="1133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</a:t>
            </a:r>
            <a:endParaRPr/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652023" y="434786"/>
            <a:ext cx="151828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b="0"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lang="it-IT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b="0"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023" y="853885"/>
            <a:ext cx="2797810" cy="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213359" lvl="0" marL="22542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rladies_global 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%&gt;%  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== </a:t>
            </a:r>
            <a:r>
              <a:rPr lang="it-IT" sz="1400">
                <a:solidFill>
                  <a:srgbClr val="026907"/>
                </a:solidFill>
                <a:latin typeface="Courier New"/>
                <a:ea typeface="Courier New"/>
                <a:cs typeface="Courier New"/>
                <a:sym typeface="Courier New"/>
              </a:rPr>
              <a:t>'Bari'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975577" y="1269150"/>
            <a:ext cx="23550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5573" y="2522926"/>
            <a:ext cx="364299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start with the first set of slides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490" y="1451850"/>
            <a:ext cx="2777060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3693400" y="197850"/>
            <a:ext cx="5384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</a:rPr>
              <a:t>dplyr </a:t>
            </a:r>
            <a:endParaRPr sz="2600">
              <a:solidFill>
                <a:srgbClr val="000000"/>
              </a:solidFill>
            </a:endParaRPr>
          </a:p>
          <a:p>
            <a:pPr indent="0" lvl="0" marL="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grammar of data manipulation</a:t>
            </a:r>
            <a:endParaRPr sz="2600"/>
          </a:p>
        </p:txBody>
      </p:sp>
      <p:sp>
        <p:nvSpPr>
          <p:cNvPr id="154" name="Google Shape;154;p17"/>
          <p:cNvSpPr txBox="1"/>
          <p:nvPr/>
        </p:nvSpPr>
        <p:spPr>
          <a:xfrm>
            <a:off x="3544675" y="949275"/>
            <a:ext cx="5384700" cy="4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mutate()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create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arrange()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any of the above on a group-by-group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b="0" l="54851" r="0" t="0"/>
          <a:stretch/>
        </p:blipFill>
        <p:spPr>
          <a:xfrm>
            <a:off x="27150" y="-23700"/>
            <a:ext cx="3401850" cy="5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4111426" y="121650"/>
            <a:ext cx="16662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 </a:t>
            </a:r>
            <a:r>
              <a:rPr lang="it-IT" sz="2600"/>
              <a:t>syntax</a:t>
            </a:r>
            <a:endParaRPr sz="2600"/>
          </a:p>
        </p:txBody>
      </p:sp>
      <p:sp>
        <p:nvSpPr>
          <p:cNvPr id="163" name="Google Shape;163;p18"/>
          <p:cNvSpPr txBox="1"/>
          <p:nvPr/>
        </p:nvSpPr>
        <p:spPr>
          <a:xfrm>
            <a:off x="3706550" y="963325"/>
            <a:ext cx="5214900" cy="4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b="1" lang="it-IT" sz="1800">
                <a:solidFill>
                  <a:schemeClr val="dk1"/>
                </a:solidFill>
              </a:rPr>
              <a:t>calls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dplyr verbs follow the same </a:t>
            </a:r>
            <a:r>
              <a:rPr b="1" lang="it-IT" sz="1800">
                <a:solidFill>
                  <a:schemeClr val="dk1"/>
                </a:solidFill>
              </a:rPr>
              <a:t>format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argument is a </a:t>
            </a:r>
            <a:r>
              <a:rPr b="1" lang="it-IT" sz="1800">
                <a:solidFill>
                  <a:schemeClr val="dk1"/>
                </a:solidFill>
              </a:rPr>
              <a:t>dataframe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marR="32131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subsequent arguments describe </a:t>
            </a:r>
            <a:r>
              <a:rPr b="1" lang="it-IT" sz="1800">
                <a:solidFill>
                  <a:schemeClr val="dk1"/>
                </a:solidFill>
              </a:rPr>
              <a:t>what to do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that dataframe,  using unquoted variable names.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2131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call returns a new dataframe (rather than overwriting the ‘old’ one)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7465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filter(dataset_name, </a:t>
            </a:r>
            <a:endParaRPr b="1" sz="1800">
              <a:solidFill>
                <a:srgbClr val="87388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8905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name == “Francesca”)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" y="0"/>
            <a:ext cx="3679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765048" y="482316"/>
            <a:ext cx="1471930" cy="82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r>
              <a:rPr lang="it-IT" sz="2600"/>
              <a:t>magrittr?</a:t>
            </a:r>
            <a:endParaRPr sz="2600"/>
          </a:p>
        </p:txBody>
      </p:sp>
      <p:sp>
        <p:nvSpPr>
          <p:cNvPr id="172" name="Google Shape;172;p19"/>
          <p:cNvSpPr txBox="1"/>
          <p:nvPr/>
        </p:nvSpPr>
        <p:spPr>
          <a:xfrm>
            <a:off x="765050" y="1524400"/>
            <a:ext cx="51840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Simplifying R code with </a:t>
            </a:r>
            <a:r>
              <a:rPr b="1" lang="it-IT" sz="1800">
                <a:solidFill>
                  <a:schemeClr val="dk1"/>
                </a:solidFill>
              </a:rPr>
              <a:t>pipes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way to pass data through functions without </a:t>
            </a:r>
            <a:r>
              <a:rPr lang="it-IT" sz="1800">
                <a:solidFill>
                  <a:schemeClr val="dk1"/>
                </a:solidFill>
              </a:rPr>
              <a:t>nesting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of each function is “piped” in to reduce redundancy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00" y="1905325"/>
            <a:ext cx="2532400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765048" y="482316"/>
            <a:ext cx="2455545" cy="82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+ magrittr  </a:t>
            </a:r>
            <a:r>
              <a:rPr lang="it-IT" sz="2600"/>
              <a:t>example</a:t>
            </a:r>
            <a:endParaRPr sz="2600"/>
          </a:p>
        </p:txBody>
      </p:sp>
      <p:sp>
        <p:nvSpPr>
          <p:cNvPr id="181" name="Google Shape;181;p20"/>
          <p:cNvSpPr/>
          <p:nvPr/>
        </p:nvSpPr>
        <p:spPr>
          <a:xfrm>
            <a:off x="311175" y="1849125"/>
            <a:ext cx="8426700" cy="209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363925" y="369900"/>
            <a:ext cx="2354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iris dataset</a:t>
            </a:r>
            <a:endParaRPr sz="2600"/>
          </a:p>
        </p:txBody>
      </p:sp>
      <p:sp>
        <p:nvSpPr>
          <p:cNvPr id="189" name="Google Shape;189;p21"/>
          <p:cNvSpPr txBox="1"/>
          <p:nvPr/>
        </p:nvSpPr>
        <p:spPr>
          <a:xfrm>
            <a:off x="3766300" y="933075"/>
            <a:ext cx="49608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observations of 5 variables: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 type, sepal length, </a:t>
            </a:r>
            <a:r>
              <a:rPr lang="it-IT" sz="1800">
                <a:solidFill>
                  <a:schemeClr val="dk1"/>
                </a:solidFill>
              </a:rPr>
              <a:t>sepal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width, petal length </a:t>
            </a:r>
            <a:r>
              <a:rPr lang="it-IT" sz="1800">
                <a:solidFill>
                  <a:schemeClr val="dk1"/>
                </a:solidFill>
              </a:rPr>
              <a:t>and petal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2150" y="2082200"/>
            <a:ext cx="9101700" cy="306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3428989" y="-19975"/>
            <a:ext cx="14100" cy="2037600"/>
          </a:xfrm>
          <a:prstGeom prst="straightConnector1">
            <a:avLst/>
          </a:prstGeom>
          <a:noFill/>
          <a:ln cap="flat" cmpd="sng" w="38100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1"/>
          <p:cNvSpPr/>
          <p:nvPr/>
        </p:nvSpPr>
        <p:spPr>
          <a:xfrm>
            <a:off x="3319340" y="373981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319339" y="1105359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66300" y="268975"/>
            <a:ext cx="38085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Included in R (</a:t>
            </a:r>
            <a:r>
              <a:rPr b="1" lang="it-IT" sz="1800">
                <a:solidFill>
                  <a:srgbClr val="873889"/>
                </a:solidFill>
              </a:rPr>
              <a:t>iris </a:t>
            </a:r>
            <a:r>
              <a:rPr lang="it-IT" sz="1800">
                <a:solidFill>
                  <a:schemeClr val="dk1"/>
                </a:solidFill>
              </a:rPr>
              <a:t>to view)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</a:t>
            </a:r>
            <a:endParaRPr sz="2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84800" y="1190325"/>
            <a:ext cx="54039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5080" rtl="0" algn="l">
              <a:lnSpc>
                <a:spcPct val="1145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dataframe; subsequent arguments represent columns  t</a:t>
            </a:r>
            <a:r>
              <a:rPr lang="it-IT" sz="1800">
                <a:solidFill>
                  <a:schemeClr val="dk1"/>
                </a:solidFill>
              </a:rPr>
              <a:t>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088139" y="3448618"/>
            <a:ext cx="2655669" cy="924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050" y="197850"/>
            <a:ext cx="2253525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96500" y="2771275"/>
            <a:ext cx="81510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7465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select(Species, Petal.Length, Petal.Width)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/>
          <p:nvPr>
            <p:ph type="title"/>
          </p:nvPr>
        </p:nvSpPr>
        <p:spPr>
          <a:xfrm>
            <a:off x="765051" y="482325"/>
            <a:ext cx="33948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	+  </a:t>
            </a:r>
            <a:endParaRPr sz="2600">
              <a:solidFill>
                <a:srgbClr val="171717"/>
              </a:solidFill>
            </a:endParaRPr>
          </a:p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helper functions</a:t>
            </a:r>
            <a:endParaRPr sz="2600"/>
          </a:p>
        </p:txBody>
      </p:sp>
      <p:sp>
        <p:nvSpPr>
          <p:cNvPr id="214" name="Google Shape;214;p23"/>
          <p:cNvSpPr txBox="1"/>
          <p:nvPr/>
        </p:nvSpPr>
        <p:spPr>
          <a:xfrm>
            <a:off x="765050" y="1439400"/>
            <a:ext cx="7328100" cy="2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Helper functions you can use within 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select()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9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starts_with(“a”)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“a”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ends_with(“z”)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“z”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contains(“lady”)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contain “lady”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matches(&lt;regex&gt;)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you to do regex matching on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3128943" y="3630892"/>
            <a:ext cx="2886069" cy="1294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</a:t>
            </a:r>
            <a:endParaRPr sz="2600"/>
          </a:p>
        </p:txBody>
      </p:sp>
      <p:sp>
        <p:nvSpPr>
          <p:cNvPr id="223" name="Google Shape;223;p24"/>
          <p:cNvSpPr txBox="1"/>
          <p:nvPr/>
        </p:nvSpPr>
        <p:spPr>
          <a:xfrm>
            <a:off x="612650" y="1202300"/>
            <a:ext cx="54384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/>
          </a:p>
          <a:p>
            <a:pPr indent="-342900" lvl="0" marL="457200" marR="508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expressions  used to filter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2414905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2414905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806090" y="4450544"/>
            <a:ext cx="117856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150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251437" y="4450544"/>
            <a:ext cx="10509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92589" y="3531245"/>
            <a:ext cx="3226793" cy="7592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70550" y="2946350"/>
            <a:ext cx="7602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414905" rtl="0" algn="ctr">
              <a:spcBef>
                <a:spcPts val="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iris %&gt;% filter(Species ==“setosa”)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700" y="256377"/>
            <a:ext cx="2290800" cy="215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42641" l="0" r="0" t="325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667748" y="212291"/>
            <a:ext cx="18573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	+  </a:t>
            </a:r>
            <a:r>
              <a:rPr lang="it-IT" sz="2600"/>
              <a:t>booleans</a:t>
            </a:r>
            <a:endParaRPr sz="2600"/>
          </a:p>
        </p:txBody>
      </p:sp>
      <p:sp>
        <p:nvSpPr>
          <p:cNvPr id="238" name="Google Shape;238;p25"/>
          <p:cNvSpPr/>
          <p:nvPr/>
        </p:nvSpPr>
        <p:spPr>
          <a:xfrm>
            <a:off x="1016013" y="1278250"/>
            <a:ext cx="7171500" cy="369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27212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cap="flat" cmpd="sng" w="54400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2278832" y="1236005"/>
            <a:ext cx="4586335" cy="251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68275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Hello!</a:t>
            </a:r>
            <a:endParaRPr/>
          </a:p>
          <a:p>
            <a:pPr indent="0" lvl="0" marL="168275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it-IT" sz="360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Welcome to R-Ladies Bari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99998" y="1874856"/>
            <a:ext cx="1393797" cy="1393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418650" y="985100"/>
            <a:ext cx="5959800" cy="2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/>
          </a:p>
          <a:p>
            <a:pPr indent="-342900" lvl="0" marL="457200" marR="5080" rtl="0" algn="l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columns  and/or expressions used to re-arrange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default is ascending order, and NA’s are always at the en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/>
          <p:nvPr>
            <p:ph type="title"/>
          </p:nvPr>
        </p:nvSpPr>
        <p:spPr>
          <a:xfrm>
            <a:off x="722898" y="313666"/>
            <a:ext cx="16575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arrange()</a:t>
            </a:r>
            <a:endParaRPr sz="2600"/>
          </a:p>
        </p:txBody>
      </p:sp>
      <p:sp>
        <p:nvSpPr>
          <p:cNvPr id="247" name="Google Shape;247;p26"/>
          <p:cNvSpPr/>
          <p:nvPr/>
        </p:nvSpPr>
        <p:spPr>
          <a:xfrm>
            <a:off x="494844" y="3755917"/>
            <a:ext cx="3746400" cy="91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708090" y="3755917"/>
            <a:ext cx="4245300" cy="91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 b="0" l="0" r="1989" t="0"/>
          <a:stretch/>
        </p:blipFill>
        <p:spPr>
          <a:xfrm>
            <a:off x="6378550" y="141625"/>
            <a:ext cx="2016850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87850" y="3133875"/>
            <a:ext cx="7968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7465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arrange(Sepal.Length, Sepal.Width)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/>
          <p:nvPr>
            <p:ph type="title"/>
          </p:nvPr>
        </p:nvSpPr>
        <p:spPr>
          <a:xfrm>
            <a:off x="765051" y="482325"/>
            <a:ext cx="3071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Missing values</a:t>
            </a:r>
            <a:endParaRPr sz="2600"/>
          </a:p>
        </p:txBody>
      </p:sp>
      <p:sp>
        <p:nvSpPr>
          <p:cNvPr id="258" name="Google Shape;258;p27"/>
          <p:cNvSpPr txBox="1"/>
          <p:nvPr/>
        </p:nvSpPr>
        <p:spPr>
          <a:xfrm>
            <a:off x="253450" y="1587050"/>
            <a:ext cx="43050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i="1"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 a missing (unknown) value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 involve unknown values typically result in unknown values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see whether a value is missing, use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is.na()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includes rows where the condition is true (not false or </a:t>
            </a:r>
            <a:r>
              <a:rPr i="1"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784750" y="1674775"/>
            <a:ext cx="41493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/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</p:txBody>
      </p:sp>
      <p:sp>
        <p:nvSpPr>
          <p:cNvPr id="267" name="Google Shape;267;p28"/>
          <p:cNvSpPr txBox="1"/>
          <p:nvPr/>
        </p:nvSpPr>
        <p:spPr>
          <a:xfrm>
            <a:off x="516875" y="1388125"/>
            <a:ext cx="59337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columns created with 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mutate()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always added to end of dataset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533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45600" y="3606900"/>
            <a:ext cx="3423300" cy="10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087350" y="3606902"/>
            <a:ext cx="4685400" cy="104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45600" y="2755125"/>
            <a:ext cx="8452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333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 mutate(petal_area = Petal.Length * Petal.Width)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48" y="197848"/>
            <a:ext cx="2204675" cy="1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/>
          <p:nvPr>
            <p:ph type="title"/>
          </p:nvPr>
        </p:nvSpPr>
        <p:spPr>
          <a:xfrm>
            <a:off x="765051" y="482325"/>
            <a:ext cx="3380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  <a:p>
            <a:pPr indent="0" lvl="0" marL="1270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79" name="Google Shape;279;p29"/>
          <p:cNvSpPr txBox="1"/>
          <p:nvPr/>
        </p:nvSpPr>
        <p:spPr>
          <a:xfrm>
            <a:off x="860150" y="1610200"/>
            <a:ext cx="6489600" cy="29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+	Arithmetic operators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+, -, *, /, ^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 functions (like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log10()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Offsets like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lead()</a:t>
            </a:r>
            <a:r>
              <a:rPr b="1" lang="it-IT" sz="18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lag()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Logical comparisons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&lt;, &lt;=, &gt;, &gt;=, !=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Ifelse()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statements (if this, then this, else this)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Cumulative and rolling aggregates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Ranking (like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ntile()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/>
          <p:nvPr>
            <p:ph type="title"/>
          </p:nvPr>
        </p:nvSpPr>
        <p:spPr>
          <a:xfrm>
            <a:off x="722900" y="327730"/>
            <a:ext cx="2609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group_by()	and</a:t>
            </a:r>
            <a:endParaRPr sz="2600"/>
          </a:p>
          <a:p>
            <a:pPr indent="0" lvl="0" marL="1270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summarise()</a:t>
            </a:r>
            <a:endParaRPr sz="2600"/>
          </a:p>
        </p:txBody>
      </p:sp>
      <p:sp>
        <p:nvSpPr>
          <p:cNvPr id="287" name="Google Shape;287;p30"/>
          <p:cNvSpPr txBox="1"/>
          <p:nvPr/>
        </p:nvSpPr>
        <p:spPr>
          <a:xfrm>
            <a:off x="722900" y="1445850"/>
            <a:ext cx="71937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group_by applies dplyr verbs by group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summarise 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74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31850" marR="19113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group_by(Species) %&gt;%  summarise(avg_petal_width =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mean(Petal.Width)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24649" y="3823592"/>
            <a:ext cx="4269016" cy="1047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374789" y="3693267"/>
            <a:ext cx="2958218" cy="13079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/>
          <p:nvPr>
            <p:ph type="title"/>
          </p:nvPr>
        </p:nvSpPr>
        <p:spPr>
          <a:xfrm>
            <a:off x="765051" y="482325"/>
            <a:ext cx="39570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summarise()</a:t>
            </a:r>
            <a:endParaRPr sz="2600"/>
          </a:p>
          <a:p>
            <a:pPr indent="0" lvl="0" marL="1270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97" name="Google Shape;297;p31"/>
          <p:cNvSpPr txBox="1"/>
          <p:nvPr/>
        </p:nvSpPr>
        <p:spPr>
          <a:xfrm>
            <a:off x="860150" y="1610200"/>
            <a:ext cx="67146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Counts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n_distinct()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location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median()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spread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sd()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IQR()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position (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last()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/>
          <p:nvPr>
            <p:ph type="title"/>
          </p:nvPr>
        </p:nvSpPr>
        <p:spPr>
          <a:xfrm>
            <a:off x="765048" y="482316"/>
            <a:ext cx="1007110" cy="821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Tips &amp;  </a:t>
            </a:r>
            <a:r>
              <a:rPr lang="it-IT" sz="2600"/>
              <a:t>Tricks</a:t>
            </a:r>
            <a:endParaRPr sz="2600"/>
          </a:p>
        </p:txBody>
      </p:sp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531150" y="1874825"/>
            <a:ext cx="8081700" cy="3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don’t have the result of a dplyr chain to a dataframe, it will print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want to print and save, wrap assignment in parenthesis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400"/>
              <a:t>Example: </a:t>
            </a:r>
            <a:r>
              <a:rPr b="1" lang="it-IT" sz="14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(iris_names &lt;- iris %&gt;% filter(Species == “setosa”))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b="1" lang="it-IT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rename()</a:t>
            </a:r>
            <a:r>
              <a:rPr b="1" lang="it-IT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is a cool function to clean up messy column names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After grouping with </a:t>
            </a:r>
            <a:r>
              <a:rPr b="1" lang="it-IT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/>
              <a:t>, you can </a:t>
            </a:r>
            <a:r>
              <a:rPr b="1" lang="it-IT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ungroup()</a:t>
            </a:r>
            <a:r>
              <a:rPr b="1" lang="it-IT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to remove  groupings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+"/>
            </a:pPr>
            <a:r>
              <a:rPr lang="it-IT"/>
              <a:t>There is 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cheat sheet</a:t>
            </a:r>
            <a:r>
              <a:rPr lang="it-IT">
                <a:solidFill>
                  <a:srgbClr val="1154CC"/>
                </a:solidFill>
              </a:rPr>
              <a:t> </a:t>
            </a:r>
            <a:r>
              <a:rPr lang="it-IT"/>
              <a:t>for data wrangling!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/>
          <p:nvPr>
            <p:ph type="title"/>
          </p:nvPr>
        </p:nvSpPr>
        <p:spPr>
          <a:xfrm>
            <a:off x="765048" y="482316"/>
            <a:ext cx="5940552" cy="412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Cheat sheet for data wrangling</a:t>
            </a:r>
            <a:endParaRPr sz="2600"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894737"/>
            <a:ext cx="5486400" cy="423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975573" y="1269162"/>
            <a:ext cx="1910714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975573" y="2522926"/>
            <a:ext cx="4075429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Announcements, upcoming events, etc.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R-Ladies Bari</a:t>
            </a:r>
            <a:br>
              <a:rPr lang="it-IT" sz="2600">
                <a:solidFill>
                  <a:srgbClr val="171717"/>
                </a:solidFill>
              </a:rPr>
            </a:br>
            <a:r>
              <a:rPr lang="it-IT" sz="2600"/>
              <a:t>Upcoming Events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975573" y="1269162"/>
            <a:ext cx="2686685" cy="1126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975573" y="2522926"/>
            <a:ext cx="2388870" cy="27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language, RStudio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65052" y="406125"/>
            <a:ext cx="55731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Three things</a:t>
            </a:r>
            <a:endParaRPr sz="2600"/>
          </a:p>
          <a:p>
            <a:pPr indent="0" lvl="0" marL="1270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you’ll need to install</a:t>
            </a:r>
            <a:endParaRPr sz="2600"/>
          </a:p>
        </p:txBody>
      </p:sp>
      <p:sp>
        <p:nvSpPr>
          <p:cNvPr id="83" name="Google Shape;83;p10"/>
          <p:cNvSpPr txBox="1"/>
          <p:nvPr/>
        </p:nvSpPr>
        <p:spPr>
          <a:xfrm>
            <a:off x="1268550" y="3628400"/>
            <a:ext cx="7434000" cy="1270500"/>
          </a:xfrm>
          <a:prstGeom prst="rect">
            <a:avLst/>
          </a:prstGeom>
          <a:solidFill>
            <a:srgbClr val="D3D3D3">
              <a:alpha val="44230"/>
            </a:srgbClr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89999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Install</a:t>
            </a:r>
            <a:r>
              <a:rPr b="1"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tidyverse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this is the group of packages we’ll use within  R to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</a:t>
            </a:r>
            <a:r>
              <a:rPr b="1" lang="it-IT" sz="1800">
                <a:solidFill>
                  <a:schemeClr val="dk1"/>
                </a:solidFill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data.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9999" marR="5080" rtl="0" algn="l">
              <a:lnSpc>
                <a:spcPct val="114599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with one line of code in R: </a:t>
            </a:r>
            <a:r>
              <a:rPr b="1" lang="it-IT" sz="180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install.packages(“tidyverse”)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21450" y="3837771"/>
            <a:ext cx="1270500" cy="807000"/>
          </a:xfrm>
          <a:prstGeom prst="chevron">
            <a:avLst>
              <a:gd fmla="val 50000" name="adj"/>
            </a:avLst>
          </a:prstGeom>
          <a:solidFill>
            <a:srgbClr val="9225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/>
          <p:nvPr/>
        </p:nvSpPr>
        <p:spPr>
          <a:xfrm rot="5400000">
            <a:off x="33200" y="1448925"/>
            <a:ext cx="1266300" cy="787200"/>
          </a:xfrm>
          <a:prstGeom prst="chevron">
            <a:avLst>
              <a:gd fmla="val 50000" name="adj"/>
            </a:avLst>
          </a:prstGeom>
          <a:solidFill>
            <a:srgbClr val="5515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/>
          <p:nvPr/>
        </p:nvSpPr>
        <p:spPr>
          <a:xfrm rot="5400000">
            <a:off x="21450" y="2681555"/>
            <a:ext cx="1270500" cy="807000"/>
          </a:xfrm>
          <a:prstGeom prst="chevron">
            <a:avLst>
              <a:gd fmla="val 50000" name="adj"/>
            </a:avLst>
          </a:prstGeom>
          <a:solidFill>
            <a:srgbClr val="761E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85750" y="1408500"/>
            <a:ext cx="7434000" cy="960600"/>
          </a:xfrm>
          <a:prstGeom prst="rect">
            <a:avLst/>
          </a:prstGeom>
          <a:solidFill>
            <a:srgbClr val="D3D3D3">
              <a:alpha val="44230"/>
            </a:srgbClr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Install R </a:t>
            </a:r>
            <a:r>
              <a:rPr lang="it-IT" sz="1800">
                <a:solidFill>
                  <a:schemeClr val="dk1"/>
                </a:solidFill>
              </a:rPr>
              <a:t>-- this is the open-source </a:t>
            </a:r>
            <a:r>
              <a:rPr lang="it-IT" sz="1800">
                <a:solidFill>
                  <a:schemeClr val="dk1"/>
                </a:solidFill>
              </a:rPr>
              <a:t>programming</a:t>
            </a:r>
            <a:r>
              <a:rPr lang="it-IT" sz="1800">
                <a:solidFill>
                  <a:schemeClr val="dk1"/>
                </a:solidFill>
              </a:rPr>
              <a:t> language we’ll use  (download via CRAN -- Comprehensive R Archive Network)</a:t>
            </a:r>
            <a:endParaRPr b="1" sz="180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86250" y="2547250"/>
            <a:ext cx="7434000" cy="903000"/>
          </a:xfrm>
          <a:prstGeom prst="rect">
            <a:avLst/>
          </a:prstGeom>
          <a:solidFill>
            <a:srgbClr val="D3D3D3">
              <a:alpha val="44230"/>
            </a:srgbClr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-IT" sz="1800">
                <a:solidFill>
                  <a:schemeClr val="dk1"/>
                </a:solidFill>
              </a:rPr>
              <a:t>Install RStudio </a:t>
            </a:r>
            <a:r>
              <a:rPr lang="it-IT" sz="1800">
                <a:solidFill>
                  <a:schemeClr val="dk1"/>
                </a:solidFill>
              </a:rPr>
              <a:t>-- this is the most popular IDE for R and will make  your life a lot easier (download from rstudio.com/download)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461550" y="16269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1.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61550" y="28562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2</a:t>
            </a:r>
            <a:r>
              <a:rPr lang="it-IT" sz="2400">
                <a:solidFill>
                  <a:schemeClr val="lt1"/>
                </a:solidFill>
              </a:rPr>
              <a:t>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61550" y="40653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3</a:t>
            </a:r>
            <a:r>
              <a:rPr lang="it-IT" sz="2400">
                <a:solidFill>
                  <a:schemeClr val="lt1"/>
                </a:solidFill>
              </a:rPr>
              <a:t>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975573" y="1269162"/>
            <a:ext cx="4129827" cy="1674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b="1" lang="it-IT" sz="360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 Tidyverse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5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b="42641" l="0" r="0" t="325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/>
          <p:nvPr>
            <p:ph type="title"/>
          </p:nvPr>
        </p:nvSpPr>
        <p:spPr>
          <a:xfrm>
            <a:off x="723898" y="197841"/>
            <a:ext cx="27051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 </a:t>
            </a:r>
            <a:r>
              <a:rPr lang="it-IT" sz="2600"/>
              <a:t>process (tidied)</a:t>
            </a:r>
            <a:endParaRPr sz="2600"/>
          </a:p>
        </p:txBody>
      </p:sp>
      <p:sp>
        <p:nvSpPr>
          <p:cNvPr id="106" name="Google Shape;106;p12"/>
          <p:cNvSpPr/>
          <p:nvPr/>
        </p:nvSpPr>
        <p:spPr>
          <a:xfrm>
            <a:off x="846839" y="1724081"/>
            <a:ext cx="7450200" cy="2805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/>
          <p:nvPr>
            <p:ph type="title"/>
          </p:nvPr>
        </p:nvSpPr>
        <p:spPr>
          <a:xfrm>
            <a:off x="765052" y="482325"/>
            <a:ext cx="4448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</a:t>
            </a:r>
            <a:endParaRPr sz="2600"/>
          </a:p>
          <a:p>
            <a:pPr indent="0" lvl="0" marL="1270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the tidyverse?</a:t>
            </a:r>
            <a:endParaRPr sz="2600"/>
          </a:p>
        </p:txBody>
      </p:sp>
      <p:sp>
        <p:nvSpPr>
          <p:cNvPr id="114" name="Google Shape;114;p13"/>
          <p:cNvSpPr txBox="1"/>
          <p:nvPr/>
        </p:nvSpPr>
        <p:spPr>
          <a:xfrm>
            <a:off x="1390425" y="16986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it-IT" sz="1800">
                <a:solidFill>
                  <a:schemeClr val="dk1"/>
                </a:solidFill>
              </a:rPr>
              <a:t>Collection of R packages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tidy data principles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flipH="1">
            <a:off x="983865" y="1597656"/>
            <a:ext cx="10200" cy="3573900"/>
          </a:xfrm>
          <a:prstGeom prst="straightConnector1">
            <a:avLst/>
          </a:prstGeom>
          <a:noFill/>
          <a:ln cap="flat" cmpd="sng" w="38100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13"/>
          <p:cNvSpPr/>
          <p:nvPr/>
        </p:nvSpPr>
        <p:spPr>
          <a:xfrm>
            <a:off x="884415" y="1902456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884414" y="2710034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884414" y="3577746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84415" y="4419960"/>
            <a:ext cx="219300" cy="219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283600" y="42585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5243" rtl="0" algn="l">
              <a:lnSpc>
                <a:spcPct val="114599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AKA “Hadleyverse” (most packages written by Hadley  Wickham)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283600" y="3413350"/>
            <a:ext cx="4679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An </a:t>
            </a:r>
            <a:r>
              <a:rPr b="1" lang="it-IT" sz="1800">
                <a:solidFill>
                  <a:schemeClr val="dk1"/>
                </a:solidFill>
              </a:rPr>
              <a:t>easier </a:t>
            </a:r>
            <a:r>
              <a:rPr lang="it-IT" sz="1800">
                <a:solidFill>
                  <a:schemeClr val="dk1"/>
                </a:solidFill>
              </a:rPr>
              <a:t>way to code!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83600" y="2545625"/>
            <a:ext cx="5059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Designed to </a:t>
            </a:r>
            <a:r>
              <a:rPr b="1" lang="it-IT" sz="1800">
                <a:solidFill>
                  <a:schemeClr val="dk1"/>
                </a:solidFill>
              </a:rPr>
              <a:t>work together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/>
          <p:nvPr>
            <p:ph type="title"/>
          </p:nvPr>
        </p:nvSpPr>
        <p:spPr>
          <a:xfrm>
            <a:off x="765052" y="482325"/>
            <a:ext cx="43221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process</a:t>
            </a:r>
            <a:endParaRPr sz="2600">
              <a:solidFill>
                <a:srgbClr val="17171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with tidyverse</a:t>
            </a:r>
            <a:endParaRPr sz="2600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422800"/>
            <a:ext cx="8951947" cy="31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27149" y="0"/>
            <a:ext cx="0" cy="5143500"/>
          </a:xfrm>
          <a:custGeom>
            <a:rect b="b" l="l" r="r" t="t"/>
            <a:pathLst>
              <a:path extrusionOk="0" h="5143500" w="12000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cap="flat" cmpd="sng" w="54275">
            <a:solidFill>
              <a:srgbClr val="8738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/>
          <p:nvPr>
            <p:ph type="title"/>
          </p:nvPr>
        </p:nvSpPr>
        <p:spPr>
          <a:xfrm>
            <a:off x="765052" y="482325"/>
            <a:ext cx="3296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noAutofit/>
          </a:bodyPr>
          <a:lstStyle/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endParaRPr sz="2600">
              <a:solidFill>
                <a:srgbClr val="171717"/>
              </a:solidFill>
            </a:endParaRPr>
          </a:p>
          <a:p>
            <a:pPr indent="0" lvl="0" marL="12700" marR="508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tidy data?</a:t>
            </a:r>
            <a:endParaRPr sz="2600"/>
          </a:p>
        </p:txBody>
      </p:sp>
      <p:sp>
        <p:nvSpPr>
          <p:cNvPr id="138" name="Google Shape;138;p15"/>
          <p:cNvSpPr/>
          <p:nvPr/>
        </p:nvSpPr>
        <p:spPr>
          <a:xfrm>
            <a:off x="4879114" y="1508497"/>
            <a:ext cx="3733800" cy="29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94788" y="1905303"/>
            <a:ext cx="3716700" cy="2029500"/>
          </a:xfrm>
          <a:prstGeom prst="rect">
            <a:avLst/>
          </a:prstGeom>
          <a:solidFill>
            <a:srgbClr val="D3D3D3">
              <a:alpha val="44230"/>
            </a:srgbClr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52700">
            <a:noAutofit/>
          </a:bodyPr>
          <a:lstStyle/>
          <a:p>
            <a:pPr indent="-342900" lvl="0" marL="457200" marR="0" rtl="0" algn="l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lang="it-IT" sz="1800">
                <a:solidFill>
                  <a:schemeClr val="dk1"/>
                </a:solidFill>
              </a:rPr>
              <a:t>variable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column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observation is a row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26923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observational unit is  a table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